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5"/>
  </p:notesMasterIdLst>
  <p:sldIdLst>
    <p:sldId id="419" r:id="rId3"/>
    <p:sldId id="420" r:id="rId4"/>
    <p:sldId id="489" r:id="rId5"/>
    <p:sldId id="492" r:id="rId6"/>
    <p:sldId id="477" r:id="rId7"/>
    <p:sldId id="493" r:id="rId8"/>
    <p:sldId id="494" r:id="rId9"/>
    <p:sldId id="483" r:id="rId10"/>
    <p:sldId id="427" r:id="rId11"/>
    <p:sldId id="444" r:id="rId12"/>
    <p:sldId id="432" r:id="rId13"/>
    <p:sldId id="433" r:id="rId14"/>
    <p:sldId id="446" r:id="rId15"/>
    <p:sldId id="457" r:id="rId16"/>
    <p:sldId id="436" r:id="rId17"/>
    <p:sldId id="448" r:id="rId18"/>
    <p:sldId id="472" r:id="rId19"/>
    <p:sldId id="473" r:id="rId20"/>
    <p:sldId id="438" r:id="rId21"/>
    <p:sldId id="439" r:id="rId22"/>
    <p:sldId id="440" r:id="rId23"/>
    <p:sldId id="416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EEC22"/>
    <a:srgbClr val="FFFF9F"/>
    <a:srgbClr val="FF0000"/>
    <a:srgbClr val="FFFF66"/>
    <a:srgbClr val="E4DF21"/>
    <a:srgbClr val="C8D927"/>
    <a:srgbClr val="FF0066"/>
    <a:srgbClr val="FF6699"/>
    <a:srgbClr val="FF3399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3.jpeg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0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4.wav"/><Relationship Id="rId7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gif"/><Relationship Id="rId4" Type="http://schemas.openxmlformats.org/officeDocument/2006/relationships/slide" Target="sl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slide" Target="sl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5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14314" y="1214422"/>
            <a:ext cx="871540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宋体" panose="02010600030101010101" pitchFamily="2" charset="-122"/>
              </a:rPr>
              <a:t>7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  小数的初步认识 </a:t>
            </a:r>
            <a:endParaRPr lang="en-US" altLang="zh-CN" sz="48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05450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0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1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57158" y="2285992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+mn-ea"/>
                <a:ea typeface="+mn-ea"/>
              </a:rPr>
              <a:t>  简单的小数加、减法</a:t>
            </a:r>
            <a:endParaRPr lang="zh-CN" altLang="en-US" sz="4800" dirty="0">
              <a:solidFill>
                <a:schemeClr val="accent6">
                  <a:lumMod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71538" y="3571876"/>
            <a:ext cx="664373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1</a:t>
            </a:r>
            <a:r>
              <a:rPr lang="zh-CN" alt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简单的小数加、减法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00100" y="357166"/>
            <a:ext cx="6643734" cy="76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判断对错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并改正。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000100" y="1428736"/>
            <a:ext cx="7429552" cy="2583829"/>
            <a:chOff x="1000100" y="1428736"/>
            <a:chExt cx="7429552" cy="2583829"/>
          </a:xfrm>
        </p:grpSpPr>
        <p:pic>
          <p:nvPicPr>
            <p:cNvPr id="65" name="图片 64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0100" y="1428736"/>
              <a:ext cx="7286676" cy="2076450"/>
            </a:xfrm>
            <a:prstGeom prst="rect">
              <a:avLst/>
            </a:prstGeom>
          </p:spPr>
        </p:pic>
        <p:sp>
          <p:nvSpPr>
            <p:cNvPr id="70" name="TextBox 69"/>
            <p:cNvSpPr txBox="1"/>
            <p:nvPr/>
          </p:nvSpPr>
          <p:spPr>
            <a:xfrm>
              <a:off x="1571604" y="3429000"/>
              <a:ext cx="150019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4214810" y="3429000"/>
              <a:ext cx="150019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929454" y="3357562"/>
              <a:ext cx="150019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    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)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4572000" y="3500438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286644" y="3429000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1928794" y="3429000"/>
            <a:ext cx="7858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71472" y="4143380"/>
            <a:ext cx="500066" cy="12858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改正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8" name="折角形 107"/>
          <p:cNvSpPr/>
          <p:nvPr/>
        </p:nvSpPr>
        <p:spPr>
          <a:xfrm>
            <a:off x="1428728" y="4071942"/>
            <a:ext cx="1857388" cy="2000264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9" name="Line 18"/>
          <p:cNvSpPr>
            <a:spLocks noChangeShapeType="1"/>
          </p:cNvSpPr>
          <p:nvPr/>
        </p:nvSpPr>
        <p:spPr bwMode="auto">
          <a:xfrm>
            <a:off x="1643042" y="535782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" name="WordArt 21"/>
          <p:cNvSpPr>
            <a:spLocks noChangeArrowheads="1" noChangeShapeType="1"/>
          </p:cNvSpPr>
          <p:nvPr/>
        </p:nvSpPr>
        <p:spPr bwMode="auto">
          <a:xfrm>
            <a:off x="1643042" y="5000636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1928794" y="478632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DEEC2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endParaRPr lang="zh-CN" altLang="en-US" sz="3200" kern="10" dirty="0">
              <a:ln w="9525">
                <a:solidFill>
                  <a:schemeClr val="tx1"/>
                </a:solidFill>
                <a:round/>
              </a:ln>
              <a:solidFill>
                <a:srgbClr val="DEEC2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1928794" y="535782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8.4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928794" y="421481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2.4</a:t>
            </a:r>
            <a:endParaRPr lang="zh-CN" altLang="en-US" sz="3200" dirty="0"/>
          </a:p>
        </p:txBody>
      </p:sp>
      <p:sp>
        <p:nvSpPr>
          <p:cNvPr id="11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39527" y="6091935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5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6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7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06" grpId="0"/>
      <p:bldP spid="107" grpId="0" animBg="1"/>
      <p:bldP spid="108" grpId="0" animBg="1"/>
      <p:bldP spid="109" grpId="0" animBg="1"/>
      <p:bldP spid="110" grpId="0"/>
      <p:bldP spid="111" grpId="0"/>
      <p:bldP spid="112" grpId="0"/>
      <p:bldP spid="1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000100" y="1214422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用竖式计算小数加、减法的方法</a:t>
            </a:r>
            <a:r>
              <a:rPr 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2910" y="2428868"/>
            <a:ext cx="8143932" cy="2109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小数点要对齐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按整数加、减法的方法计算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注意小数点前面的“</a:t>
            </a:r>
            <a:r>
              <a:rPr 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”不能丢掉。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714744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142976" y="1142984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357554" y="307181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6.8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357554" y="371475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2.2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286116" y="4429132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10.1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7500958" y="3071810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1.2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7500958" y="371475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3.8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500958" y="4429132"/>
            <a:ext cx="785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0.9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785786" y="1857364"/>
            <a:ext cx="7929618" cy="3429024"/>
            <a:chOff x="785786" y="1214422"/>
            <a:chExt cx="7929618" cy="3429024"/>
          </a:xfrm>
        </p:grpSpPr>
        <p:pic>
          <p:nvPicPr>
            <p:cNvPr id="76" name="图片 75" descr="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1928802"/>
              <a:ext cx="7929618" cy="2714644"/>
            </a:xfrm>
            <a:prstGeom prst="rect">
              <a:avLst/>
            </a:prstGeom>
          </p:spPr>
        </p:pic>
        <p:sp>
          <p:nvSpPr>
            <p:cNvPr id="96" name="TextBox 95"/>
            <p:cNvSpPr txBox="1"/>
            <p:nvPr/>
          </p:nvSpPr>
          <p:spPr>
            <a:xfrm>
              <a:off x="785786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91" grpId="0"/>
      <p:bldP spid="92" grpId="0"/>
      <p:bldP spid="93" grpId="0"/>
      <p:bldP spid="94" grpId="0"/>
      <p:bldP spid="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1428728" y="500042"/>
            <a:ext cx="5572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98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页练习二十一第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42910" y="1071546"/>
            <a:ext cx="8001056" cy="2214578"/>
            <a:chOff x="785786" y="1214422"/>
            <a:chExt cx="8001056" cy="2214578"/>
          </a:xfrm>
        </p:grpSpPr>
        <p:sp>
          <p:nvSpPr>
            <p:cNvPr id="51" name="TextBox 50"/>
            <p:cNvSpPr txBox="1"/>
            <p:nvPr/>
          </p:nvSpPr>
          <p:spPr>
            <a:xfrm>
              <a:off x="785786" y="121442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2.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112406" y="1214422"/>
              <a:ext cx="7674436" cy="2214578"/>
              <a:chOff x="1112406" y="1214422"/>
              <a:chExt cx="7674436" cy="2214578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357290" y="1214422"/>
                <a:ext cx="7429552" cy="2214578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9" name="图片 78" descr="2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12406" y="1214422"/>
                <a:ext cx="7388684" cy="2076461"/>
              </a:xfrm>
              <a:prstGeom prst="rect">
                <a:avLst/>
              </a:prstGeom>
            </p:spPr>
          </p:pic>
        </p:grpSp>
      </p:grpSp>
      <p:sp>
        <p:nvSpPr>
          <p:cNvPr id="83" name="TextBox 82"/>
          <p:cNvSpPr txBox="1"/>
          <p:nvPr/>
        </p:nvSpPr>
        <p:spPr>
          <a:xfrm>
            <a:off x="285720" y="3286124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动脑筋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童话故事选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便宜多少元？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85720" y="4857760"/>
            <a:ext cx="63579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）各买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本书，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元钱够不够？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714612" y="3786190"/>
            <a:ext cx="2661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6.8-3.4=3.4(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643174" y="4357694"/>
            <a:ext cx="31213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答：便宜</a:t>
            </a:r>
            <a:r>
              <a:rPr lang="en-US" altLang="zh-CN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3.4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元。</a:t>
            </a:r>
          </a:p>
        </p:txBody>
      </p:sp>
      <p:sp>
        <p:nvSpPr>
          <p:cNvPr id="87" name="矩形 86"/>
          <p:cNvSpPr/>
          <p:nvPr/>
        </p:nvSpPr>
        <p:spPr>
          <a:xfrm>
            <a:off x="1571604" y="5357826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6.8+3.4=10.2(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　</a:t>
            </a:r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10.2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</a:t>
            </a:r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&gt;10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　答</a:t>
            </a:r>
            <a:r>
              <a:rPr 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:10</a:t>
            </a:r>
            <a:r>
              <a:rPr lang="zh-CN" altLang="en-US" sz="3200" dirty="0" smtClean="0">
                <a:solidFill>
                  <a:srgbClr val="002060"/>
                </a:solidFill>
                <a:latin typeface="宋体" panose="02010600030101010101" pitchFamily="2" charset="-122"/>
              </a:rPr>
              <a:t>元不够。</a:t>
            </a:r>
            <a:endParaRPr lang="zh-CN" altLang="en-US" sz="3200" dirty="0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  <p:grpSp>
        <p:nvGrpSpPr>
          <p:cNvPr id="88" name="组合 3"/>
          <p:cNvGrpSpPr/>
          <p:nvPr/>
        </p:nvGrpSpPr>
        <p:grpSpPr>
          <a:xfrm>
            <a:off x="5286380" y="6072206"/>
            <a:ext cx="2376487" cy="523220"/>
            <a:chOff x="5220072" y="5877272"/>
            <a:chExt cx="2376487" cy="877496"/>
          </a:xfrm>
        </p:grpSpPr>
        <p:sp>
          <p:nvSpPr>
            <p:cNvPr id="89" name="AutoShape 1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0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00042"/>
            <a:ext cx="538991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列竖式计算。</a:t>
            </a:r>
            <a:r>
              <a:rPr lang="zh-CN" altLang="en-US" sz="3200" dirty="0" smtClean="0"/>
              <a:t>　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85852" y="1285860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3.8+5.7=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86380" y="1285860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1.4+1.9=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14414" y="3929066"/>
            <a:ext cx="2500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1.2</a:t>
            </a:r>
            <a:r>
              <a:rPr lang="zh-CN" altLang="en-US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0.3=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29256" y="3929066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5.3</a:t>
            </a:r>
            <a:r>
              <a:rPr lang="zh-CN" altLang="en-US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1643042" y="3143248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WordArt 21"/>
          <p:cNvSpPr>
            <a:spLocks noChangeArrowheads="1" noChangeShapeType="1"/>
          </p:cNvSpPr>
          <p:nvPr/>
        </p:nvSpPr>
        <p:spPr bwMode="auto">
          <a:xfrm>
            <a:off x="1643042" y="2786058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8794" y="257174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5.7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1928794" y="314324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9.5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28794" y="200024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3.8</a:t>
            </a:r>
            <a:endParaRPr lang="zh-CN" altLang="en-US" sz="3200" dirty="0"/>
          </a:p>
        </p:txBody>
      </p:sp>
      <p:sp>
        <p:nvSpPr>
          <p:cNvPr id="34" name="Line 18"/>
          <p:cNvSpPr>
            <a:spLocks noChangeShapeType="1"/>
          </p:cNvSpPr>
          <p:nvPr/>
        </p:nvSpPr>
        <p:spPr bwMode="auto">
          <a:xfrm>
            <a:off x="5643570" y="3143248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WordArt 21"/>
          <p:cNvSpPr>
            <a:spLocks noChangeArrowheads="1" noChangeShapeType="1"/>
          </p:cNvSpPr>
          <p:nvPr/>
        </p:nvSpPr>
        <p:spPr bwMode="auto">
          <a:xfrm>
            <a:off x="5643570" y="2786058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29322" y="257174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1.9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5929322" y="314324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3.3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29322" y="200024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1.4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3428992" y="1285860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9.5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29520" y="1214422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3.3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1714480" y="571501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000232" y="514351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0.3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2000232" y="571501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0.9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000232" y="457200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1.2</a:t>
            </a:r>
            <a:endParaRPr lang="zh-CN" altLang="en-US" sz="3200" dirty="0"/>
          </a:p>
        </p:txBody>
      </p:sp>
      <p:sp>
        <p:nvSpPr>
          <p:cNvPr id="45" name="矩形 44"/>
          <p:cNvSpPr/>
          <p:nvPr/>
        </p:nvSpPr>
        <p:spPr>
          <a:xfrm rot="10800000" flipV="1">
            <a:off x="1571604" y="521495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46" name="Line 18"/>
          <p:cNvSpPr>
            <a:spLocks noChangeShapeType="1"/>
          </p:cNvSpPr>
          <p:nvPr/>
        </p:nvSpPr>
        <p:spPr bwMode="auto">
          <a:xfrm>
            <a:off x="5786446" y="571501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072198" y="514351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0.7</a:t>
            </a:r>
            <a:endParaRPr lang="zh-CN" altLang="en-US" sz="3200" dirty="0"/>
          </a:p>
        </p:txBody>
      </p:sp>
      <p:sp>
        <p:nvSpPr>
          <p:cNvPr id="48" name="矩形 47"/>
          <p:cNvSpPr/>
          <p:nvPr/>
        </p:nvSpPr>
        <p:spPr>
          <a:xfrm>
            <a:off x="6072198" y="571501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72198" y="457200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5.3</a:t>
            </a:r>
            <a:endParaRPr lang="zh-CN" altLang="en-US" sz="3200" dirty="0"/>
          </a:p>
        </p:txBody>
      </p:sp>
      <p:sp>
        <p:nvSpPr>
          <p:cNvPr id="50" name="矩形 49"/>
          <p:cNvSpPr/>
          <p:nvPr/>
        </p:nvSpPr>
        <p:spPr>
          <a:xfrm rot="10800000" flipV="1">
            <a:off x="5643570" y="521495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51" name="矩形 50"/>
          <p:cNvSpPr/>
          <p:nvPr/>
        </p:nvSpPr>
        <p:spPr>
          <a:xfrm>
            <a:off x="3571868" y="3929066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0.9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43834" y="3929066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4.6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  <p:bldP spid="33" grpId="0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 animBg="1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857224" y="571480"/>
            <a:ext cx="497794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水深多少米？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7" name="图片 76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857232"/>
            <a:ext cx="7908073" cy="3571900"/>
          </a:xfrm>
          <a:prstGeom prst="rect">
            <a:avLst/>
          </a:prstGeom>
        </p:spPr>
      </p:pic>
      <p:sp>
        <p:nvSpPr>
          <p:cNvPr id="91" name="矩形 90"/>
          <p:cNvSpPr/>
          <p:nvPr/>
        </p:nvSpPr>
        <p:spPr>
          <a:xfrm>
            <a:off x="1714480" y="4429132"/>
            <a:ext cx="32848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4.2-1.6=2.6(</a:t>
            </a:r>
            <a:r>
              <a:rPr lang="zh-CN" altLang="en-US" sz="3200" dirty="0" smtClean="0"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85918" y="5357826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答：水深</a:t>
            </a:r>
            <a:r>
              <a:rPr lang="en-US" altLang="zh-CN" sz="3200" dirty="0" smtClean="0">
                <a:latin typeface="宋体" panose="02010600030101010101" pitchFamily="2" charset="-122"/>
              </a:rPr>
              <a:t>2.6</a:t>
            </a:r>
            <a:r>
              <a:rPr lang="zh-CN" altLang="en-US" sz="3200" dirty="0" smtClean="0">
                <a:latin typeface="宋体" panose="02010600030101010101" pitchFamily="2" charset="-122"/>
              </a:rPr>
              <a:t>米。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571472" y="714356"/>
            <a:ext cx="7158027" cy="1569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商店里有三种相框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价格如下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2" name="图片 31" descr="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1357298"/>
            <a:ext cx="6638925" cy="2009775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643174" y="5000636"/>
            <a:ext cx="4143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5.4-4.7=0.7(</a:t>
            </a:r>
            <a:r>
              <a:rPr lang="zh-CN" altLang="en-US" sz="3200" dirty="0" smtClean="0">
                <a:latin typeface="宋体" panose="02010600030101010101" pitchFamily="2" charset="-122"/>
              </a:rPr>
              <a:t>元</a:t>
            </a:r>
            <a:r>
              <a:rPr lang="en-US" altLang="zh-CN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34" name="矩形 33"/>
          <p:cNvSpPr/>
          <p:nvPr/>
        </p:nvSpPr>
        <p:spPr>
          <a:xfrm>
            <a:off x="642910" y="5500702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答：第一种最贵</a:t>
            </a:r>
            <a:r>
              <a:rPr lang="en-US" altLang="zh-CN" sz="3200" dirty="0" smtClean="0">
                <a:latin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宋体" panose="02010600030101010101" pitchFamily="2" charset="-122"/>
              </a:rPr>
              <a:t>第三种最便宜；贵</a:t>
            </a:r>
            <a:r>
              <a:rPr lang="en-US" altLang="zh-CN" sz="3200" dirty="0" smtClean="0">
                <a:latin typeface="宋体" panose="02010600030101010101" pitchFamily="2" charset="-122"/>
              </a:rPr>
              <a:t>0.7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  <p:sp>
        <p:nvSpPr>
          <p:cNvPr id="35" name="矩形 34"/>
          <p:cNvSpPr/>
          <p:nvPr/>
        </p:nvSpPr>
        <p:spPr>
          <a:xfrm>
            <a:off x="785786" y="3571876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哪种相框最贵？哪种相框最便宜？最贵的比最便宜的贵多少钱？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43174" y="4429132"/>
            <a:ext cx="3786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5.4 ﹥4.9 ﹥4.7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grpSp>
        <p:nvGrpSpPr>
          <p:cNvPr id="37" name="Group 8"/>
          <p:cNvGrpSpPr/>
          <p:nvPr/>
        </p:nvGrpSpPr>
        <p:grpSpPr bwMode="auto">
          <a:xfrm>
            <a:off x="5500694" y="6072206"/>
            <a:ext cx="1943100" cy="525791"/>
            <a:chOff x="1474" y="3702"/>
            <a:chExt cx="952" cy="499"/>
          </a:xfrm>
        </p:grpSpPr>
        <p:sp>
          <p:nvSpPr>
            <p:cNvPr id="38" name="AutoShape 9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Text Box 10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85786" y="285728"/>
            <a:ext cx="2357454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（情景题）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67625" y="71414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85786" y="1071546"/>
          <a:ext cx="3786214" cy="2316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93107"/>
                <a:gridCol w="1893107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种类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solidFill>
                            <a:srgbClr val="C00000"/>
                          </a:solidFill>
                          <a:latin typeface="华文楷体" pitchFamily="2" charset="-122"/>
                          <a:ea typeface="华文楷体" pitchFamily="2" charset="-122"/>
                        </a:rPr>
                        <a:t>身长／米</a:t>
                      </a:r>
                      <a:endParaRPr lang="zh-CN" altLang="en-US" sz="3200" b="1" dirty="0">
                        <a:solidFill>
                          <a:srgbClr val="C00000"/>
                        </a:solidFill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蓝孔雀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2.3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刚果孔雀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0.6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爪</a:t>
                      </a:r>
                      <a:r>
                        <a:rPr lang="zh-CN" altLang="en-US" sz="3200" b="1" kern="1200" dirty="0" smtClean="0">
                          <a:solidFill>
                            <a:schemeClr val="dk1"/>
                          </a:solidFill>
                          <a:latin typeface="华文楷体" pitchFamily="2" charset="-122"/>
                          <a:ea typeface="华文楷体" pitchFamily="2" charset="-122"/>
                          <a:cs typeface="+mn-cs"/>
                        </a:rPr>
                        <a:t>哇孔雀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 smtClean="0">
                          <a:latin typeface="华文楷体" pitchFamily="2" charset="-122"/>
                          <a:ea typeface="华文楷体" pitchFamily="2" charset="-122"/>
                        </a:rPr>
                        <a:t>3</a:t>
                      </a:r>
                      <a:endParaRPr lang="zh-CN" altLang="en-US" sz="3200" b="1" dirty="0"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14282" y="3500438"/>
            <a:ext cx="47863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你还能提出什么数学问题？</a:t>
            </a:r>
          </a:p>
        </p:txBody>
      </p:sp>
      <p:sp>
        <p:nvSpPr>
          <p:cNvPr id="12" name="矩形 11"/>
          <p:cNvSpPr/>
          <p:nvPr/>
        </p:nvSpPr>
        <p:spPr>
          <a:xfrm>
            <a:off x="4857752" y="1428736"/>
            <a:ext cx="385765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蓝孔雀的身长比刚果孔雀长多少米？</a:t>
            </a:r>
          </a:p>
        </p:txBody>
      </p:sp>
      <p:sp>
        <p:nvSpPr>
          <p:cNvPr id="13" name="矩形 12"/>
          <p:cNvSpPr/>
          <p:nvPr/>
        </p:nvSpPr>
        <p:spPr>
          <a:xfrm>
            <a:off x="5000628" y="3929066"/>
            <a:ext cx="3898899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蓝孔雀的身长比爪哇孔雀短多少米？</a:t>
            </a:r>
          </a:p>
        </p:txBody>
      </p:sp>
      <p:sp>
        <p:nvSpPr>
          <p:cNvPr id="14" name="矩形 13"/>
          <p:cNvSpPr/>
          <p:nvPr/>
        </p:nvSpPr>
        <p:spPr>
          <a:xfrm>
            <a:off x="5429256" y="2357430"/>
            <a:ext cx="29001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2.3-0.6=1.7(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6314" y="3000372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答：比刚果孔雀长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1.7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643570" y="4929198"/>
            <a:ext cx="2537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3-2.3=0.7(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6314" y="5500702"/>
            <a:ext cx="4214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答：比爪哇孔雀短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0.7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48" y="4071942"/>
            <a:ext cx="38576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爪哇孔雀的身长比刚果</a:t>
            </a:r>
            <a:endParaRPr lang="en-US" altLang="zh-CN" sz="28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孔雀长多少米？</a:t>
            </a:r>
          </a:p>
        </p:txBody>
      </p:sp>
      <p:sp>
        <p:nvSpPr>
          <p:cNvPr id="19" name="矩形 18"/>
          <p:cNvSpPr/>
          <p:nvPr/>
        </p:nvSpPr>
        <p:spPr>
          <a:xfrm>
            <a:off x="1000100" y="5000636"/>
            <a:ext cx="25378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3-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0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.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</a:t>
            </a:r>
            <a:r>
              <a:rPr 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7158" y="5500702"/>
            <a:ext cx="4357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答：比刚果孔雀长</a:t>
            </a:r>
            <a:r>
              <a:rPr lang="en-US" altLang="zh-CN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2.4</a:t>
            </a:r>
            <a:r>
              <a:rPr lang="zh-CN" altLang="en-US" sz="28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米。</a:t>
            </a:r>
            <a:endParaRPr lang="en-US" altLang="zh-CN" sz="2800" dirty="0" smtClean="0">
              <a:solidFill>
                <a:srgbClr val="7030A0"/>
              </a:solidFill>
              <a:latin typeface="宋体" panose="02010600030101010101" pitchFamily="2" charset="-122"/>
            </a:endParaRPr>
          </a:p>
          <a:p>
            <a:pPr lvl="0"/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（答案不唯一）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5643578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29322" y="6000768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57554" y="642918"/>
            <a:ext cx="710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1.4</a:t>
            </a:r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928662" y="642918"/>
            <a:ext cx="678661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1.1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en-US" altLang="zh-CN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 smtClean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角</a:t>
            </a:r>
          </a:p>
        </p:txBody>
      </p:sp>
      <p:sp>
        <p:nvSpPr>
          <p:cNvPr id="31" name="矩形 30"/>
          <p:cNvSpPr/>
          <p:nvPr/>
        </p:nvSpPr>
        <p:spPr>
          <a:xfrm>
            <a:off x="928662" y="2571744"/>
            <a:ext cx="31341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列竖式计算。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2" name="图片 31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290" y="3214686"/>
            <a:ext cx="5172075" cy="188595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607618" y="16430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34" name="矩形 33"/>
          <p:cNvSpPr/>
          <p:nvPr/>
        </p:nvSpPr>
        <p:spPr>
          <a:xfrm>
            <a:off x="4536127" y="164305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5</a:t>
            </a:r>
            <a:endParaRPr lang="zh-CN" altLang="en-US" sz="3200" dirty="0"/>
          </a:p>
        </p:txBody>
      </p:sp>
      <p:sp>
        <p:nvSpPr>
          <p:cNvPr id="35" name="TextBox 34"/>
          <p:cNvSpPr txBox="1"/>
          <p:nvPr/>
        </p:nvSpPr>
        <p:spPr>
          <a:xfrm>
            <a:off x="1785918" y="4643446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14744" y="4572008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44904" y="4573278"/>
            <a:ext cx="85725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31" grpId="0"/>
      <p:bldP spid="33" grpId="0"/>
      <p:bldP spid="34" grpId="0"/>
      <p:bldP spid="35" grpId="0"/>
      <p:bldP spid="39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71414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14348" y="285728"/>
            <a:ext cx="2571768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357818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17" name="图片 16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04" y="642918"/>
            <a:ext cx="6429420" cy="31242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786314" y="3857628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小玲的身高是多少米？</a:t>
            </a:r>
          </a:p>
        </p:txBody>
      </p:sp>
      <p:sp>
        <p:nvSpPr>
          <p:cNvPr id="19" name="矩形 18"/>
          <p:cNvSpPr/>
          <p:nvPr/>
        </p:nvSpPr>
        <p:spPr>
          <a:xfrm>
            <a:off x="357158" y="3857628"/>
            <a:ext cx="44656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小芳的身高是多少米？</a:t>
            </a:r>
          </a:p>
        </p:txBody>
      </p:sp>
      <p:sp>
        <p:nvSpPr>
          <p:cNvPr id="20" name="矩形 19"/>
          <p:cNvSpPr/>
          <p:nvPr/>
        </p:nvSpPr>
        <p:spPr>
          <a:xfrm>
            <a:off x="928662" y="4572008"/>
            <a:ext cx="3000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1.3-0.1=1.2(</a:t>
            </a:r>
            <a:r>
              <a:rPr lang="zh-CN" altLang="en-US" sz="2800" dirty="0" smtClean="0">
                <a:latin typeface="宋体" panose="02010600030101010101" pitchFamily="2" charset="-122"/>
              </a:rPr>
              <a:t>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29256" y="4572008"/>
            <a:ext cx="3259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dirty="0" smtClean="0">
                <a:latin typeface="宋体" panose="02010600030101010101" pitchFamily="2" charset="-122"/>
              </a:rPr>
              <a:t>1.3+0.2=1.5</a:t>
            </a:r>
            <a:r>
              <a:rPr lang="zh-CN" altLang="en-US" sz="2800" dirty="0" smtClean="0">
                <a:latin typeface="宋体" panose="02010600030101010101" pitchFamily="2" charset="-122"/>
              </a:rPr>
              <a:t>（米）</a:t>
            </a:r>
          </a:p>
        </p:txBody>
      </p:sp>
      <p:sp>
        <p:nvSpPr>
          <p:cNvPr id="22" name="矩形 21"/>
          <p:cNvSpPr/>
          <p:nvPr/>
        </p:nvSpPr>
        <p:spPr>
          <a:xfrm>
            <a:off x="500034" y="5429264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答：小芳的身高是</a:t>
            </a:r>
            <a:r>
              <a:rPr lang="en-US" altLang="zh-CN" sz="2800" dirty="0" smtClean="0">
                <a:latin typeface="宋体" panose="02010600030101010101" pitchFamily="2" charset="-122"/>
              </a:rPr>
              <a:t>1.2</a:t>
            </a:r>
            <a:r>
              <a:rPr lang="zh-CN" altLang="en-US" sz="2800" dirty="0" smtClean="0">
                <a:latin typeface="宋体" panose="02010600030101010101" pitchFamily="2" charset="-122"/>
              </a:rPr>
              <a:t>米。</a:t>
            </a:r>
          </a:p>
        </p:txBody>
      </p:sp>
      <p:sp>
        <p:nvSpPr>
          <p:cNvPr id="23" name="矩形 22"/>
          <p:cNvSpPr/>
          <p:nvPr/>
        </p:nvSpPr>
        <p:spPr>
          <a:xfrm>
            <a:off x="4809159" y="5429264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宋体" panose="02010600030101010101" pitchFamily="2" charset="-122"/>
              </a:rPr>
              <a:t>答：小玲的身高是</a:t>
            </a:r>
            <a:r>
              <a:rPr lang="en-US" altLang="zh-CN" sz="2800" dirty="0" smtClean="0">
                <a:latin typeface="宋体" panose="02010600030101010101" pitchFamily="2" charset="-122"/>
              </a:rPr>
              <a:t>1.5</a:t>
            </a:r>
            <a:r>
              <a:rPr lang="zh-CN" altLang="en-US" sz="2800" dirty="0" smtClean="0">
                <a:latin typeface="宋体" panose="02010600030101010101" pitchFamily="2" charset="-122"/>
              </a:rPr>
              <a:t>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642918"/>
            <a:ext cx="83582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在□里填上合适的数。</a:t>
            </a: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857884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pic>
        <p:nvPicPr>
          <p:cNvPr id="23" name="图片 22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1857364"/>
            <a:ext cx="8239125" cy="307183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43108" y="1928802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8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290" y="3071810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8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86248" y="1928802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9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14942" y="3000372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5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29520" y="3071810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6</a:t>
            </a:r>
            <a:endParaRPr lang="zh-CN" altLang="en-US" sz="4400" dirty="0"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15338" y="4143380"/>
            <a:ext cx="500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ea typeface="楷体_GB2312"/>
              </a:rPr>
              <a:t>8</a:t>
            </a:r>
            <a:endParaRPr lang="zh-CN" altLang="en-US" sz="4400" dirty="0">
              <a:ea typeface="楷体_GB231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785786" y="571480"/>
            <a:ext cx="6591300" cy="4905375"/>
            <a:chOff x="785786" y="571480"/>
            <a:chExt cx="6591300" cy="4905375"/>
          </a:xfrm>
        </p:grpSpPr>
        <p:pic>
          <p:nvPicPr>
            <p:cNvPr id="33" name="图片 32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571480"/>
              <a:ext cx="6591300" cy="4905375"/>
            </a:xfrm>
            <a:prstGeom prst="rect">
              <a:avLst/>
            </a:prstGeom>
          </p:spPr>
        </p:pic>
        <p:sp>
          <p:nvSpPr>
            <p:cNvPr id="46" name="TextBox 9"/>
            <p:cNvSpPr txBox="1">
              <a:spLocks noChangeArrowheads="1"/>
            </p:cNvSpPr>
            <p:nvPr/>
          </p:nvSpPr>
          <p:spPr bwMode="auto">
            <a:xfrm rot="21182370">
              <a:off x="1878243" y="2768352"/>
              <a:ext cx="91109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7" name="TextBox 10"/>
            <p:cNvSpPr txBox="1">
              <a:spLocks noChangeArrowheads="1"/>
            </p:cNvSpPr>
            <p:nvPr/>
          </p:nvSpPr>
          <p:spPr bwMode="auto">
            <a:xfrm rot="21182370">
              <a:off x="3020725" y="2634127"/>
              <a:ext cx="105387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1.2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rot="21182370">
              <a:off x="4164077" y="2485600"/>
              <a:ext cx="960585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0.6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49" name="TextBox 12"/>
            <p:cNvSpPr txBox="1">
              <a:spLocks noChangeArrowheads="1"/>
            </p:cNvSpPr>
            <p:nvPr/>
          </p:nvSpPr>
          <p:spPr bwMode="auto">
            <a:xfrm rot="21182370">
              <a:off x="5745421" y="2230109"/>
              <a:ext cx="1230261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/>
                <a:t>25.8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0" name="TextBox 13"/>
            <p:cNvSpPr txBox="1">
              <a:spLocks noChangeArrowheads="1"/>
            </p:cNvSpPr>
            <p:nvPr/>
          </p:nvSpPr>
          <p:spPr bwMode="auto">
            <a:xfrm rot="21182370">
              <a:off x="1949256" y="4132649"/>
              <a:ext cx="102619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0.5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1" name="TextBox 14"/>
            <p:cNvSpPr txBox="1">
              <a:spLocks noChangeArrowheads="1"/>
            </p:cNvSpPr>
            <p:nvPr/>
          </p:nvSpPr>
          <p:spPr bwMode="auto">
            <a:xfrm rot="21182370">
              <a:off x="3175677" y="3939119"/>
              <a:ext cx="95700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6.8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 rot="21182370">
              <a:off x="4449554" y="3704571"/>
              <a:ext cx="103528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2.5</a:t>
              </a:r>
              <a:r>
                <a:rPr lang="zh-CN" altLang="en-US" sz="2000" b="1" dirty="0"/>
                <a:t>元</a:t>
              </a:r>
            </a:p>
          </p:txBody>
        </p:sp>
        <p:sp>
          <p:nvSpPr>
            <p:cNvPr id="53" name="TextBox 16"/>
            <p:cNvSpPr txBox="1">
              <a:spLocks noChangeArrowheads="1"/>
            </p:cNvSpPr>
            <p:nvPr/>
          </p:nvSpPr>
          <p:spPr bwMode="auto">
            <a:xfrm rot="21182370">
              <a:off x="5948307" y="3442554"/>
              <a:ext cx="142700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/>
                <a:t>0.9</a:t>
              </a:r>
              <a:r>
                <a:rPr lang="zh-CN" altLang="en-US" sz="2000" b="1" dirty="0"/>
                <a:t>元</a:t>
              </a:r>
            </a:p>
          </p:txBody>
        </p:sp>
      </p:grpSp>
      <p:grpSp>
        <p:nvGrpSpPr>
          <p:cNvPr id="5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071538" y="5000636"/>
            <a:ext cx="5715040" cy="727651"/>
            <a:chOff x="1285852" y="4572008"/>
            <a:chExt cx="5715040" cy="727651"/>
          </a:xfrm>
        </p:grpSpPr>
        <p:sp>
          <p:nvSpPr>
            <p:cNvPr id="59" name="矩形 58"/>
            <p:cNvSpPr/>
            <p:nvPr/>
          </p:nvSpPr>
          <p:spPr>
            <a:xfrm>
              <a:off x="1285852" y="4572008"/>
              <a:ext cx="5715040" cy="71438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18"/>
            <p:cNvSpPr txBox="1">
              <a:spLocks noChangeArrowheads="1"/>
            </p:cNvSpPr>
            <p:nvPr/>
          </p:nvSpPr>
          <p:spPr bwMode="auto">
            <a:xfrm>
              <a:off x="1571604" y="4714884"/>
              <a:ext cx="4786346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/>
                <a:t>  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你能提出什么数学问题？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WordArt 5"/>
          <p:cNvSpPr>
            <a:spLocks noChangeArrowheads="1" noChangeShapeType="1"/>
          </p:cNvSpPr>
          <p:nvPr/>
        </p:nvSpPr>
        <p:spPr bwMode="auto">
          <a:xfrm>
            <a:off x="1979613" y="2709863"/>
            <a:ext cx="20161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r>
              <a:rPr lang="zh-CN" altLang="en-US" sz="360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 ＝ </a:t>
            </a:r>
            <a:r>
              <a:rPr lang="en-US" altLang="zh-CN" sz="360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</a:p>
        </p:txBody>
      </p:sp>
      <p:sp>
        <p:nvSpPr>
          <p:cNvPr id="6150" name="WordArt 6"/>
          <p:cNvSpPr>
            <a:spLocks noChangeArrowheads="1" noChangeShapeType="1"/>
          </p:cNvSpPr>
          <p:nvPr/>
        </p:nvSpPr>
        <p:spPr bwMode="auto">
          <a:xfrm>
            <a:off x="1187450" y="2709863"/>
            <a:ext cx="35877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</a:p>
        </p:txBody>
      </p:sp>
      <p:sp>
        <p:nvSpPr>
          <p:cNvPr id="6151" name="WordArt 7"/>
          <p:cNvSpPr>
            <a:spLocks noChangeArrowheads="1" noChangeShapeType="1"/>
          </p:cNvSpPr>
          <p:nvPr/>
        </p:nvSpPr>
        <p:spPr bwMode="auto">
          <a:xfrm>
            <a:off x="1928794" y="3643314"/>
            <a:ext cx="20161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0.6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 ＝ </a:t>
            </a: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</a:p>
        </p:txBody>
      </p:sp>
      <p:pic>
        <p:nvPicPr>
          <p:cNvPr id="7175" name="Picture 15" descr="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3044032" y="4206081"/>
            <a:ext cx="37449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32"/>
          <p:cNvGrpSpPr/>
          <p:nvPr/>
        </p:nvGrpSpPr>
        <p:grpSpPr bwMode="auto">
          <a:xfrm>
            <a:off x="7380288" y="4271963"/>
            <a:ext cx="71437" cy="1524000"/>
            <a:chOff x="0" y="0"/>
            <a:chExt cx="45" cy="960"/>
          </a:xfrm>
        </p:grpSpPr>
        <p:sp>
          <p:nvSpPr>
            <p:cNvPr id="7185" name="Oval 33"/>
            <p:cNvSpPr>
              <a:spLocks noChangeArrowheads="1"/>
            </p:cNvSpPr>
            <p:nvPr/>
          </p:nvSpPr>
          <p:spPr bwMode="auto">
            <a:xfrm flipH="1">
              <a:off x="0" y="0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6" name="Oval 34"/>
            <p:cNvSpPr>
              <a:spLocks noChangeArrowheads="1"/>
            </p:cNvSpPr>
            <p:nvPr/>
          </p:nvSpPr>
          <p:spPr bwMode="auto">
            <a:xfrm flipH="1">
              <a:off x="0" y="422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7" name="Oval 35"/>
            <p:cNvSpPr>
              <a:spLocks noChangeArrowheads="1"/>
            </p:cNvSpPr>
            <p:nvPr/>
          </p:nvSpPr>
          <p:spPr bwMode="auto">
            <a:xfrm flipH="1">
              <a:off x="0" y="915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组合 38"/>
          <p:cNvGrpSpPr/>
          <p:nvPr/>
        </p:nvGrpSpPr>
        <p:grpSpPr bwMode="auto">
          <a:xfrm>
            <a:off x="428596" y="571480"/>
            <a:ext cx="7858125" cy="1285894"/>
            <a:chOff x="928662" y="560348"/>
            <a:chExt cx="7858180" cy="1285915"/>
          </a:xfrm>
        </p:grpSpPr>
        <p:sp>
          <p:nvSpPr>
            <p:cNvPr id="7179" name="Rectangle 19"/>
            <p:cNvSpPr>
              <a:spLocks noChangeArrowheads="1"/>
            </p:cNvSpPr>
            <p:nvPr/>
          </p:nvSpPr>
          <p:spPr bwMode="auto">
            <a:xfrm>
              <a:off x="928662" y="692756"/>
              <a:ext cx="7858180" cy="583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买一个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和一支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，一共多少钱？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 </a:t>
              </a:r>
            </a:p>
          </p:txBody>
        </p:sp>
        <p:grpSp>
          <p:nvGrpSpPr>
            <p:cNvPr id="7" name="Group 21"/>
            <p:cNvGrpSpPr/>
            <p:nvPr/>
          </p:nvGrpSpPr>
          <p:grpSpPr bwMode="auto">
            <a:xfrm>
              <a:off x="3276600" y="1557338"/>
              <a:ext cx="2519363" cy="288925"/>
              <a:chOff x="0" y="0"/>
              <a:chExt cx="1587" cy="182"/>
            </a:xfrm>
          </p:grpSpPr>
          <p:sp>
            <p:nvSpPr>
              <p:cNvPr id="6166" name="WordArt 22"/>
              <p:cNvSpPr>
                <a:spLocks noChangeArrowheads="1" noChangeShapeType="1"/>
              </p:cNvSpPr>
              <p:nvPr/>
            </p:nvSpPr>
            <p:spPr bwMode="auto">
              <a:xfrm>
                <a:off x="0" y="0"/>
                <a:ext cx="363" cy="1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360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0.8</a:t>
                </a:r>
                <a:r>
                  <a:rPr lang="zh-CN" altLang="en-US" sz="360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元</a:t>
                </a:r>
              </a:p>
            </p:txBody>
          </p:sp>
          <p:sp>
            <p:nvSpPr>
              <p:cNvPr id="6167" name="WordArt 23"/>
              <p:cNvSpPr>
                <a:spLocks noChangeArrowheads="1" noChangeShapeType="1"/>
              </p:cNvSpPr>
              <p:nvPr/>
            </p:nvSpPr>
            <p:spPr bwMode="auto">
              <a:xfrm>
                <a:off x="1224" y="0"/>
                <a:ext cx="363" cy="1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360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0.6</a:t>
                </a:r>
                <a:r>
                  <a:rPr lang="zh-CN" altLang="en-US" sz="360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元</a:t>
                </a:r>
              </a:p>
            </p:txBody>
          </p:sp>
        </p:grpSp>
        <p:pic>
          <p:nvPicPr>
            <p:cNvPr id="7181" name="Picture 3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0349" y="631787"/>
              <a:ext cx="1101573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2" name="Picture 3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57820" y="560348"/>
              <a:ext cx="547691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" name="组合 33"/>
          <p:cNvGrpSpPr/>
          <p:nvPr/>
        </p:nvGrpSpPr>
        <p:grpSpPr>
          <a:xfrm>
            <a:off x="5940425" y="3357562"/>
            <a:ext cx="2060599" cy="2447926"/>
            <a:chOff x="5940425" y="3357562"/>
            <a:chExt cx="2060599" cy="2447926"/>
          </a:xfrm>
        </p:grpSpPr>
        <p:grpSp>
          <p:nvGrpSpPr>
            <p:cNvPr id="4" name="Group 24"/>
            <p:cNvGrpSpPr/>
            <p:nvPr/>
          </p:nvGrpSpPr>
          <p:grpSpPr bwMode="auto">
            <a:xfrm>
              <a:off x="5940425" y="4005263"/>
              <a:ext cx="2016125" cy="1800225"/>
              <a:chOff x="0" y="0"/>
              <a:chExt cx="1270" cy="1134"/>
            </a:xfrm>
          </p:grpSpPr>
          <p:sp>
            <p:nvSpPr>
              <p:cNvPr id="7188" name="WordArt 25"/>
              <p:cNvSpPr>
                <a:spLocks noChangeArrowheads="1" noChangeShapeType="1"/>
              </p:cNvSpPr>
              <p:nvPr/>
            </p:nvSpPr>
            <p:spPr bwMode="auto">
              <a:xfrm>
                <a:off x="725" y="0"/>
                <a:ext cx="409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 dirty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0 8</a:t>
                </a:r>
                <a:endParaRPr lang="zh-CN" altLang="en-US" sz="3600" kern="10" dirty="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189" name="WordArt 26"/>
              <p:cNvSpPr>
                <a:spLocks noChangeArrowheads="1" noChangeShapeType="1"/>
              </p:cNvSpPr>
              <p:nvPr/>
            </p:nvSpPr>
            <p:spPr bwMode="auto">
              <a:xfrm>
                <a:off x="272" y="408"/>
                <a:ext cx="862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+  0 6</a:t>
                </a:r>
                <a:endParaRPr lang="zh-CN" altLang="en-US" sz="3600" kern="1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190" name="WordArt 27"/>
              <p:cNvSpPr>
                <a:spLocks noChangeArrowheads="1" noChangeShapeType="1"/>
              </p:cNvSpPr>
              <p:nvPr/>
            </p:nvSpPr>
            <p:spPr bwMode="auto">
              <a:xfrm>
                <a:off x="726" y="907"/>
                <a:ext cx="408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1 4</a:t>
                </a:r>
                <a:endParaRPr lang="zh-CN" altLang="en-US" sz="3600" kern="1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7191" name="Line 28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127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Oval 29"/>
              <p:cNvSpPr>
                <a:spLocks noChangeArrowheads="1"/>
              </p:cNvSpPr>
              <p:nvPr/>
            </p:nvSpPr>
            <p:spPr bwMode="auto">
              <a:xfrm flipH="1">
                <a:off x="907" y="168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3" name="Oval 30"/>
              <p:cNvSpPr>
                <a:spLocks noChangeArrowheads="1"/>
              </p:cNvSpPr>
              <p:nvPr/>
            </p:nvSpPr>
            <p:spPr bwMode="auto">
              <a:xfrm flipH="1">
                <a:off x="907" y="590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94" name="Oval 31"/>
              <p:cNvSpPr>
                <a:spLocks noChangeArrowheads="1"/>
              </p:cNvSpPr>
              <p:nvPr/>
            </p:nvSpPr>
            <p:spPr bwMode="auto">
              <a:xfrm flipH="1">
                <a:off x="907" y="1083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6858016" y="335756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286644" y="335756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角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80063" y="2714620"/>
            <a:ext cx="2778151" cy="584775"/>
            <a:chOff x="5580063" y="2714620"/>
            <a:chExt cx="2778151" cy="584775"/>
          </a:xfrm>
        </p:grpSpPr>
        <p:sp>
          <p:nvSpPr>
            <p:cNvPr id="6152" name="WordArt 8"/>
            <p:cNvSpPr>
              <a:spLocks noChangeArrowheads="1" noChangeShapeType="1"/>
            </p:cNvSpPr>
            <p:nvPr/>
          </p:nvSpPr>
          <p:spPr bwMode="auto">
            <a:xfrm>
              <a:off x="5580063" y="2781300"/>
              <a:ext cx="358775" cy="3587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215074" y="2714620"/>
              <a:ext cx="2143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竖式计算。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42910" y="4572008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+6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=14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=1.4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ln w="9525">
                <a:solidFill>
                  <a:schemeClr val="tx2"/>
                </a:solidFill>
                <a:round/>
              </a:ln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Group 32"/>
          <p:cNvGrpSpPr/>
          <p:nvPr/>
        </p:nvGrpSpPr>
        <p:grpSpPr bwMode="auto">
          <a:xfrm>
            <a:off x="7358082" y="4286256"/>
            <a:ext cx="71437" cy="1524000"/>
            <a:chOff x="0" y="0"/>
            <a:chExt cx="45" cy="960"/>
          </a:xfrm>
        </p:grpSpPr>
        <p:sp>
          <p:nvSpPr>
            <p:cNvPr id="39" name="Oval 33"/>
            <p:cNvSpPr>
              <a:spLocks noChangeArrowheads="1"/>
            </p:cNvSpPr>
            <p:nvPr/>
          </p:nvSpPr>
          <p:spPr bwMode="auto">
            <a:xfrm flipH="1">
              <a:off x="0" y="0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Oval 34"/>
            <p:cNvSpPr>
              <a:spLocks noChangeArrowheads="1"/>
            </p:cNvSpPr>
            <p:nvPr/>
          </p:nvSpPr>
          <p:spPr bwMode="auto">
            <a:xfrm flipH="1">
              <a:off x="0" y="422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Oval 35"/>
            <p:cNvSpPr>
              <a:spLocks noChangeArrowheads="1"/>
            </p:cNvSpPr>
            <p:nvPr/>
          </p:nvSpPr>
          <p:spPr bwMode="auto">
            <a:xfrm flipH="1">
              <a:off x="0" y="915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38"/>
          <p:cNvGrpSpPr/>
          <p:nvPr/>
        </p:nvGrpSpPr>
        <p:grpSpPr bwMode="auto">
          <a:xfrm>
            <a:off x="428625" y="714356"/>
            <a:ext cx="7858125" cy="1217633"/>
            <a:chOff x="928662" y="560348"/>
            <a:chExt cx="7858180" cy="1217653"/>
          </a:xfrm>
        </p:grpSpPr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928662" y="692756"/>
              <a:ext cx="7858180" cy="5835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r>
                <a:rPr lang="zh-CN" altLang="en-US" sz="2800" b="1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2800" b="1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2800" b="1" dirty="0" smtClean="0">
                  <a:latin typeface="华文楷体" pitchFamily="2" charset="-122"/>
                  <a:ea typeface="华文楷体" pitchFamily="2" charset="-122"/>
                </a:rPr>
                <a:t>）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买一个 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     比一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支  </a:t>
              </a:r>
              <a:r>
                <a:rPr lang="zh-CN" altLang="en-US" sz="3200" b="1" dirty="0" smtClean="0">
                  <a:latin typeface="华文楷体" pitchFamily="2" charset="-122"/>
                  <a:ea typeface="华文楷体" pitchFamily="2" charset="-122"/>
                </a:rPr>
                <a:t>贵多少</a:t>
              </a:r>
              <a:r>
                <a:rPr lang="zh-CN" altLang="en-US" sz="3200" b="1" dirty="0">
                  <a:latin typeface="华文楷体" pitchFamily="2" charset="-122"/>
                  <a:ea typeface="华文楷体" pitchFamily="2" charset="-122"/>
                </a:rPr>
                <a:t>钱？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 </a:t>
              </a:r>
            </a:p>
          </p:txBody>
        </p:sp>
        <p:grpSp>
          <p:nvGrpSpPr>
            <p:cNvPr id="39" name="Group 21"/>
            <p:cNvGrpSpPr/>
            <p:nvPr/>
          </p:nvGrpSpPr>
          <p:grpSpPr bwMode="auto">
            <a:xfrm>
              <a:off x="3357562" y="1417638"/>
              <a:ext cx="2933704" cy="360363"/>
              <a:chOff x="51" y="-88"/>
              <a:chExt cx="1848" cy="227"/>
            </a:xfrm>
          </p:grpSpPr>
          <p:sp>
            <p:nvSpPr>
              <p:cNvPr id="42" name="WordArt 22"/>
              <p:cNvSpPr>
                <a:spLocks noChangeArrowheads="1" noChangeShapeType="1"/>
              </p:cNvSpPr>
              <p:nvPr/>
            </p:nvSpPr>
            <p:spPr bwMode="auto">
              <a:xfrm>
                <a:off x="51" y="-88"/>
                <a:ext cx="540" cy="18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3600" dirty="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0.8</a:t>
                </a:r>
                <a:r>
                  <a:rPr lang="zh-CN" altLang="en-US" sz="3600" dirty="0" smtClean="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元</a:t>
                </a:r>
                <a:endParaRPr lang="zh-CN" altLang="en-US" sz="3600" dirty="0">
                  <a:ln w="9525">
                    <a:solidFill>
                      <a:srgbClr val="0000FF"/>
                    </a:solidFill>
                    <a:round/>
                  </a:ln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WordArt 23"/>
              <p:cNvSpPr>
                <a:spLocks noChangeArrowheads="1" noChangeShapeType="1"/>
              </p:cNvSpPr>
              <p:nvPr/>
            </p:nvSpPr>
            <p:spPr bwMode="auto">
              <a:xfrm>
                <a:off x="1401" y="-88"/>
                <a:ext cx="498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3600" dirty="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0.6</a:t>
                </a:r>
                <a:r>
                  <a:rPr lang="zh-CN" altLang="en-US" sz="3600" dirty="0" smtClean="0">
                    <a:ln w="9525">
                      <a:solidFill>
                        <a:srgbClr val="0000FF"/>
                      </a:solidFill>
                      <a:round/>
                    </a:ln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元 </a:t>
                </a:r>
                <a:endParaRPr lang="zh-CN" altLang="en-US" sz="3600" dirty="0">
                  <a:ln w="9525">
                    <a:solidFill>
                      <a:srgbClr val="0000FF"/>
                    </a:solidFill>
                    <a:round/>
                  </a:ln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40" name="Picture 3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14665" y="560348"/>
              <a:ext cx="1101573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3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86451" y="560348"/>
              <a:ext cx="547691" cy="857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" name="WordArt 5"/>
          <p:cNvSpPr>
            <a:spLocks noChangeArrowheads="1" noChangeShapeType="1"/>
          </p:cNvSpPr>
          <p:nvPr/>
        </p:nvSpPr>
        <p:spPr bwMode="auto">
          <a:xfrm>
            <a:off x="1979613" y="2709863"/>
            <a:ext cx="20161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 ＝ </a:t>
            </a: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</a:p>
        </p:txBody>
      </p:sp>
      <p:sp>
        <p:nvSpPr>
          <p:cNvPr id="68" name="WordArt 6"/>
          <p:cNvSpPr>
            <a:spLocks noChangeArrowheads="1" noChangeShapeType="1"/>
          </p:cNvSpPr>
          <p:nvPr/>
        </p:nvSpPr>
        <p:spPr bwMode="auto">
          <a:xfrm>
            <a:off x="1187450" y="2709863"/>
            <a:ext cx="35877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</a:p>
        </p:txBody>
      </p:sp>
      <p:sp>
        <p:nvSpPr>
          <p:cNvPr id="69" name="WordArt 7"/>
          <p:cNvSpPr>
            <a:spLocks noChangeArrowheads="1" noChangeShapeType="1"/>
          </p:cNvSpPr>
          <p:nvPr/>
        </p:nvSpPr>
        <p:spPr bwMode="auto">
          <a:xfrm>
            <a:off x="1928794" y="3643314"/>
            <a:ext cx="20161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0.6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元 ＝ </a:t>
            </a:r>
            <a:r>
              <a:rPr lang="en-US" altLang="zh-CN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</a:p>
        </p:txBody>
      </p:sp>
      <p:pic>
        <p:nvPicPr>
          <p:cNvPr id="70" name="Picture 15" descr="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3044032" y="4206081"/>
            <a:ext cx="3744912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" name="Group 32"/>
          <p:cNvGrpSpPr/>
          <p:nvPr/>
        </p:nvGrpSpPr>
        <p:grpSpPr bwMode="auto">
          <a:xfrm>
            <a:off x="7380288" y="4271963"/>
            <a:ext cx="71437" cy="1524000"/>
            <a:chOff x="0" y="0"/>
            <a:chExt cx="45" cy="960"/>
          </a:xfrm>
        </p:grpSpPr>
        <p:sp>
          <p:nvSpPr>
            <p:cNvPr id="72" name="Oval 33"/>
            <p:cNvSpPr>
              <a:spLocks noChangeArrowheads="1"/>
            </p:cNvSpPr>
            <p:nvPr/>
          </p:nvSpPr>
          <p:spPr bwMode="auto">
            <a:xfrm flipH="1">
              <a:off x="0" y="0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Oval 34"/>
            <p:cNvSpPr>
              <a:spLocks noChangeArrowheads="1"/>
            </p:cNvSpPr>
            <p:nvPr/>
          </p:nvSpPr>
          <p:spPr bwMode="auto">
            <a:xfrm flipH="1">
              <a:off x="0" y="422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Oval 35"/>
            <p:cNvSpPr>
              <a:spLocks noChangeArrowheads="1"/>
            </p:cNvSpPr>
            <p:nvPr/>
          </p:nvSpPr>
          <p:spPr bwMode="auto">
            <a:xfrm flipH="1">
              <a:off x="0" y="915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940425" y="3357562"/>
            <a:ext cx="2060599" cy="2447929"/>
            <a:chOff x="5940425" y="3357562"/>
            <a:chExt cx="2060599" cy="2447929"/>
          </a:xfrm>
        </p:grpSpPr>
        <p:grpSp>
          <p:nvGrpSpPr>
            <p:cNvPr id="76" name="Group 24"/>
            <p:cNvGrpSpPr/>
            <p:nvPr/>
          </p:nvGrpSpPr>
          <p:grpSpPr bwMode="auto">
            <a:xfrm>
              <a:off x="5940425" y="4071938"/>
              <a:ext cx="2016126" cy="1733553"/>
              <a:chOff x="0" y="42"/>
              <a:chExt cx="1270" cy="1092"/>
            </a:xfrm>
          </p:grpSpPr>
          <p:sp>
            <p:nvSpPr>
              <p:cNvPr id="79" name="WordArt 25"/>
              <p:cNvSpPr>
                <a:spLocks noChangeArrowheads="1" noChangeShapeType="1"/>
              </p:cNvSpPr>
              <p:nvPr/>
            </p:nvSpPr>
            <p:spPr bwMode="auto">
              <a:xfrm>
                <a:off x="758" y="42"/>
                <a:ext cx="409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 dirty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0 8</a:t>
                </a:r>
                <a:endParaRPr lang="zh-CN" altLang="en-US" sz="3600" kern="10" dirty="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0" name="WordArt 26"/>
              <p:cNvSpPr>
                <a:spLocks noChangeArrowheads="1" noChangeShapeType="1"/>
              </p:cNvSpPr>
              <p:nvPr/>
            </p:nvSpPr>
            <p:spPr bwMode="auto">
              <a:xfrm>
                <a:off x="272" y="408"/>
                <a:ext cx="862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zh-CN" altLang="en-US" sz="3600" kern="10" dirty="0" smtClean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－</a:t>
                </a:r>
                <a:r>
                  <a:rPr lang="en-US" altLang="zh-CN" sz="3600" kern="10" dirty="0" smtClean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</a:t>
                </a:r>
                <a:r>
                  <a:rPr lang="en-US" altLang="zh-CN" sz="3600" kern="10" dirty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0 6</a:t>
                </a:r>
                <a:endParaRPr lang="zh-CN" altLang="en-US" sz="3600" kern="10" dirty="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WordArt 27"/>
              <p:cNvSpPr>
                <a:spLocks noChangeArrowheads="1" noChangeShapeType="1"/>
              </p:cNvSpPr>
              <p:nvPr/>
            </p:nvSpPr>
            <p:spPr bwMode="auto">
              <a:xfrm>
                <a:off x="726" y="907"/>
                <a:ext cx="408" cy="22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kern="10" dirty="0" smtClean="0">
                    <a:ln w="9525">
                      <a:solidFill>
                        <a:schemeClr val="tx2"/>
                      </a:solidFill>
                      <a:round/>
                    </a:ln>
                    <a:solidFill>
                      <a:schemeClr val="tx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0 2</a:t>
                </a:r>
                <a:endParaRPr lang="zh-CN" altLang="en-US" sz="3600" kern="10" dirty="0">
                  <a:ln w="9525">
                    <a:solidFill>
                      <a:schemeClr val="tx2"/>
                    </a:solidFill>
                    <a:round/>
                  </a:ln>
                  <a:solidFill>
                    <a:schemeClr val="tx2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Line 28"/>
              <p:cNvSpPr>
                <a:spLocks noChangeShapeType="1"/>
              </p:cNvSpPr>
              <p:nvPr/>
            </p:nvSpPr>
            <p:spPr bwMode="auto">
              <a:xfrm>
                <a:off x="0" y="771"/>
                <a:ext cx="127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" name="Oval 29"/>
              <p:cNvSpPr>
                <a:spLocks noChangeArrowheads="1"/>
              </p:cNvSpPr>
              <p:nvPr/>
            </p:nvSpPr>
            <p:spPr bwMode="auto">
              <a:xfrm flipH="1">
                <a:off x="907" y="168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Oval 30"/>
              <p:cNvSpPr>
                <a:spLocks noChangeArrowheads="1"/>
              </p:cNvSpPr>
              <p:nvPr/>
            </p:nvSpPr>
            <p:spPr bwMode="auto">
              <a:xfrm flipH="1">
                <a:off x="907" y="590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Oval 31"/>
              <p:cNvSpPr>
                <a:spLocks noChangeArrowheads="1"/>
              </p:cNvSpPr>
              <p:nvPr/>
            </p:nvSpPr>
            <p:spPr bwMode="auto">
              <a:xfrm flipH="1">
                <a:off x="907" y="1083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6858016" y="335756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元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286644" y="335756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角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5643570" y="2643182"/>
            <a:ext cx="2778151" cy="584775"/>
            <a:chOff x="5580063" y="2714620"/>
            <a:chExt cx="2778151" cy="584775"/>
          </a:xfrm>
        </p:grpSpPr>
        <p:sp>
          <p:nvSpPr>
            <p:cNvPr id="87" name="WordArt 8"/>
            <p:cNvSpPr>
              <a:spLocks noChangeArrowheads="1" noChangeShapeType="1"/>
            </p:cNvSpPr>
            <p:nvPr/>
          </p:nvSpPr>
          <p:spPr bwMode="auto">
            <a:xfrm>
              <a:off x="5580063" y="2781300"/>
              <a:ext cx="358775" cy="3587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215074" y="2714620"/>
              <a:ext cx="21431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竖式计算。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642910" y="4572008"/>
            <a:ext cx="4044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zh-CN" altLang="en-US" sz="3200" kern="10" dirty="0" smtClean="0">
                <a:ln w="9525">
                  <a:solidFill>
                    <a:schemeClr val="tx2"/>
                  </a:solidFill>
                  <a:round/>
                </a:ln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 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=2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角</a:t>
            </a:r>
            <a:r>
              <a:rPr lang="en-US" altLang="zh-CN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=0.2</a:t>
            </a:r>
            <a:r>
              <a:rPr lang="zh-CN" altLang="en-US" sz="3200" dirty="0" smtClean="0">
                <a:ln w="9525">
                  <a:solidFill>
                    <a:schemeClr val="tx2"/>
                  </a:solidFill>
                  <a:round/>
                </a:ln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endParaRPr lang="zh-CN" altLang="en-US" sz="3200" dirty="0">
              <a:ln w="9525">
                <a:solidFill>
                  <a:schemeClr val="tx2"/>
                </a:solidFill>
                <a:round/>
              </a:ln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0" name="Group 32"/>
          <p:cNvGrpSpPr/>
          <p:nvPr/>
        </p:nvGrpSpPr>
        <p:grpSpPr bwMode="auto">
          <a:xfrm>
            <a:off x="7358082" y="4286256"/>
            <a:ext cx="71437" cy="1524000"/>
            <a:chOff x="0" y="0"/>
            <a:chExt cx="45" cy="960"/>
          </a:xfrm>
        </p:grpSpPr>
        <p:sp>
          <p:nvSpPr>
            <p:cNvPr id="91" name="Oval 33"/>
            <p:cNvSpPr>
              <a:spLocks noChangeArrowheads="1"/>
            </p:cNvSpPr>
            <p:nvPr/>
          </p:nvSpPr>
          <p:spPr bwMode="auto">
            <a:xfrm flipH="1">
              <a:off x="0" y="0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Oval 34"/>
            <p:cNvSpPr>
              <a:spLocks noChangeArrowheads="1"/>
            </p:cNvSpPr>
            <p:nvPr/>
          </p:nvSpPr>
          <p:spPr bwMode="auto">
            <a:xfrm flipH="1">
              <a:off x="0" y="422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Oval 35"/>
            <p:cNvSpPr>
              <a:spLocks noChangeArrowheads="1"/>
            </p:cNvSpPr>
            <p:nvPr/>
          </p:nvSpPr>
          <p:spPr bwMode="auto">
            <a:xfrm flipH="1">
              <a:off x="0" y="915"/>
              <a:ext cx="45" cy="4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WordArt 9"/>
          <p:cNvSpPr>
            <a:spLocks noChangeArrowheads="1" noChangeShapeType="1"/>
          </p:cNvSpPr>
          <p:nvPr/>
        </p:nvSpPr>
        <p:spPr bwMode="auto">
          <a:xfrm>
            <a:off x="2143108" y="4127519"/>
            <a:ext cx="3379788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1.2 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 </a:t>
            </a: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0.6 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＝ </a:t>
            </a: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0.6 (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元</a:t>
            </a: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80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1571604" y="1928802"/>
            <a:ext cx="4608512" cy="360362"/>
            <a:chOff x="0" y="0"/>
            <a:chExt cx="2903" cy="227"/>
          </a:xfrm>
        </p:grpSpPr>
        <p:sp>
          <p:nvSpPr>
            <p:cNvPr id="8203" name="WordArt 11"/>
            <p:cNvSpPr>
              <a:spLocks noChangeArrowheads="1" noChangeShapeType="1"/>
            </p:cNvSpPr>
            <p:nvPr/>
          </p:nvSpPr>
          <p:spPr bwMode="auto">
            <a:xfrm>
              <a:off x="363" y="0"/>
              <a:ext cx="2540" cy="22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元 </a:t>
              </a: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2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角减 </a:t>
              </a: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6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角等于 </a:t>
              </a: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6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角。</a:t>
              </a:r>
            </a:p>
          </p:txBody>
        </p:sp>
        <p:sp>
          <p:nvSpPr>
            <p:cNvPr id="9248" name="WordArt 12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227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①</a:t>
              </a:r>
            </a:p>
          </p:txBody>
        </p:sp>
      </p:grpSp>
      <p:grpSp>
        <p:nvGrpSpPr>
          <p:cNvPr id="3" name="Group 13"/>
          <p:cNvGrpSpPr/>
          <p:nvPr/>
        </p:nvGrpSpPr>
        <p:grpSpPr bwMode="auto">
          <a:xfrm>
            <a:off x="1571604" y="3643314"/>
            <a:ext cx="3213100" cy="360362"/>
            <a:chOff x="0" y="0"/>
            <a:chExt cx="2024" cy="227"/>
          </a:xfrm>
        </p:grpSpPr>
        <p:sp>
          <p:nvSpPr>
            <p:cNvPr id="9245" name="WordArt 14"/>
            <p:cNvSpPr>
              <a:spLocks noChangeArrowheads="1" noChangeShapeType="1"/>
            </p:cNvSpPr>
            <p:nvPr/>
          </p:nvSpPr>
          <p:spPr bwMode="auto">
            <a:xfrm>
              <a:off x="345" y="14"/>
              <a:ext cx="1679" cy="1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800" kern="1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你能用小数计算吗？</a:t>
              </a:r>
            </a:p>
          </p:txBody>
        </p:sp>
        <p:sp>
          <p:nvSpPr>
            <p:cNvPr id="9246" name="WordArt 15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227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③</a:t>
              </a:r>
            </a:p>
          </p:txBody>
        </p:sp>
      </p:grpSp>
      <p:sp>
        <p:nvSpPr>
          <p:cNvPr id="9237" name="Line 18"/>
          <p:cNvSpPr>
            <a:spLocks noChangeShapeType="1"/>
          </p:cNvSpPr>
          <p:nvPr/>
        </p:nvSpPr>
        <p:spPr bwMode="auto">
          <a:xfrm>
            <a:off x="3094027" y="5638818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525827" y="4638693"/>
            <a:ext cx="576262" cy="280988"/>
            <a:chOff x="6435704" y="4595804"/>
            <a:chExt cx="576262" cy="280988"/>
          </a:xfrm>
        </p:grpSpPr>
        <p:sp>
          <p:nvSpPr>
            <p:cNvPr id="9239" name="WordArt 20"/>
            <p:cNvSpPr>
              <a:spLocks noChangeArrowheads="1" noChangeShapeType="1"/>
            </p:cNvSpPr>
            <p:nvPr/>
          </p:nvSpPr>
          <p:spPr bwMode="auto">
            <a:xfrm>
              <a:off x="6435704" y="4595804"/>
              <a:ext cx="576262" cy="2809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1 2</a:t>
              </a:r>
              <a:endParaRPr lang="zh-CN" altLang="en-US" sz="2800" kern="1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42" name="Oval 23"/>
            <p:cNvSpPr>
              <a:spLocks noChangeArrowheads="1"/>
            </p:cNvSpPr>
            <p:nvPr/>
          </p:nvSpPr>
          <p:spPr bwMode="auto">
            <a:xfrm flipH="1">
              <a:off x="6651604" y="4803767"/>
              <a:ext cx="71437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25827" y="5856306"/>
            <a:ext cx="576262" cy="287338"/>
            <a:chOff x="6435704" y="5813417"/>
            <a:chExt cx="576262" cy="287338"/>
          </a:xfrm>
        </p:grpSpPr>
        <p:sp>
          <p:nvSpPr>
            <p:cNvPr id="9241" name="WordArt 22"/>
            <p:cNvSpPr>
              <a:spLocks noChangeArrowheads="1" noChangeShapeType="1"/>
            </p:cNvSpPr>
            <p:nvPr/>
          </p:nvSpPr>
          <p:spPr bwMode="auto">
            <a:xfrm>
              <a:off x="6435704" y="5813417"/>
              <a:ext cx="576262" cy="287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0 6</a:t>
              </a:r>
              <a:endParaRPr lang="zh-CN" altLang="en-US" sz="2800" kern="1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43" name="Oval 24"/>
            <p:cNvSpPr>
              <a:spLocks noChangeArrowheads="1"/>
            </p:cNvSpPr>
            <p:nvPr/>
          </p:nvSpPr>
          <p:spPr bwMode="auto">
            <a:xfrm flipH="1">
              <a:off x="6651604" y="5956292"/>
              <a:ext cx="71437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71802" y="5207018"/>
            <a:ext cx="1008062" cy="287338"/>
            <a:chOff x="5981679" y="5164129"/>
            <a:chExt cx="1008062" cy="287338"/>
          </a:xfrm>
        </p:grpSpPr>
        <p:sp>
          <p:nvSpPr>
            <p:cNvPr id="9240" name="WordArt 21"/>
            <p:cNvSpPr>
              <a:spLocks noChangeArrowheads="1" noChangeShapeType="1"/>
            </p:cNvSpPr>
            <p:nvPr/>
          </p:nvSpPr>
          <p:spPr bwMode="auto">
            <a:xfrm>
              <a:off x="5981679" y="5164129"/>
              <a:ext cx="1008062" cy="2873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- 0 6</a:t>
              </a:r>
              <a:endParaRPr lang="zh-CN" altLang="en-US" sz="2800" kern="1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244" name="Oval 25"/>
            <p:cNvSpPr>
              <a:spLocks noChangeArrowheads="1"/>
            </p:cNvSpPr>
            <p:nvPr/>
          </p:nvSpPr>
          <p:spPr bwMode="auto">
            <a:xfrm flipH="1">
              <a:off x="6651604" y="5308592"/>
              <a:ext cx="71437" cy="7143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1571604" y="2571744"/>
            <a:ext cx="3457575" cy="431800"/>
            <a:chOff x="0" y="0"/>
            <a:chExt cx="2178" cy="272"/>
          </a:xfrm>
        </p:grpSpPr>
        <p:sp>
          <p:nvSpPr>
            <p:cNvPr id="8219" name="WordArt 27"/>
            <p:cNvSpPr>
              <a:spLocks noChangeArrowheads="1" noChangeShapeType="1"/>
            </p:cNvSpPr>
            <p:nvPr/>
          </p:nvSpPr>
          <p:spPr bwMode="auto">
            <a:xfrm>
              <a:off x="409" y="0"/>
              <a:ext cx="1769" cy="22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>
                <a:defRPr/>
              </a:pP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元 </a:t>
              </a: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2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角 ＝ </a:t>
              </a:r>
              <a:r>
                <a:rPr lang="en-US" altLang="zh-CN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12 </a:t>
              </a:r>
              <a:r>
                <a:rPr lang="zh-CN" altLang="en-US" sz="2800" dirty="0">
                  <a:ln w="9525">
                    <a:solidFill>
                      <a:schemeClr val="tx1"/>
                    </a:solidFill>
                    <a:round/>
                  </a:ln>
                  <a:latin typeface="宋体" panose="02010600030101010101" pitchFamily="2" charset="-122"/>
                  <a:ea typeface="宋体" panose="02010600030101010101" pitchFamily="2" charset="-122"/>
                </a:rPr>
                <a:t>角，</a:t>
              </a:r>
            </a:p>
          </p:txBody>
        </p:sp>
        <p:sp>
          <p:nvSpPr>
            <p:cNvPr id="9236" name="WordArt 28"/>
            <p:cNvSpPr>
              <a:spLocks noChangeArrowheads="1" noChangeShapeType="1"/>
            </p:cNvSpPr>
            <p:nvPr/>
          </p:nvSpPr>
          <p:spPr bwMode="auto">
            <a:xfrm>
              <a:off x="0" y="45"/>
              <a:ext cx="227" cy="22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②</a:t>
              </a:r>
            </a:p>
          </p:txBody>
        </p:sp>
      </p:grpSp>
      <p:sp>
        <p:nvSpPr>
          <p:cNvPr id="8221" name="WordArt 29"/>
          <p:cNvSpPr>
            <a:spLocks noChangeArrowheads="1" noChangeShapeType="1"/>
          </p:cNvSpPr>
          <p:nvPr/>
        </p:nvSpPr>
        <p:spPr bwMode="auto">
          <a:xfrm>
            <a:off x="2165352" y="3143248"/>
            <a:ext cx="2692400" cy="311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12 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 </a:t>
            </a: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 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＝ </a:t>
            </a:r>
            <a:r>
              <a:rPr lang="en-US" altLang="zh-CN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（角）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733825" y="4829211"/>
            <a:ext cx="71437" cy="1223963"/>
            <a:chOff x="6642079" y="4803766"/>
            <a:chExt cx="71437" cy="1223963"/>
          </a:xfrm>
        </p:grpSpPr>
        <p:sp>
          <p:nvSpPr>
            <p:cNvPr id="8222" name="Oval 30"/>
            <p:cNvSpPr>
              <a:spLocks noChangeArrowheads="1"/>
            </p:cNvSpPr>
            <p:nvPr/>
          </p:nvSpPr>
          <p:spPr bwMode="auto">
            <a:xfrm flipH="1">
              <a:off x="6642079" y="4803766"/>
              <a:ext cx="71437" cy="71438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3" name="Oval 31"/>
            <p:cNvSpPr>
              <a:spLocks noChangeArrowheads="1"/>
            </p:cNvSpPr>
            <p:nvPr/>
          </p:nvSpPr>
          <p:spPr bwMode="auto">
            <a:xfrm flipH="1">
              <a:off x="6642079" y="5956291"/>
              <a:ext cx="71437" cy="71438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4" name="Oval 32"/>
            <p:cNvSpPr>
              <a:spLocks noChangeArrowheads="1"/>
            </p:cNvSpPr>
            <p:nvPr/>
          </p:nvSpPr>
          <p:spPr bwMode="auto">
            <a:xfrm flipH="1">
              <a:off x="6642079" y="5308591"/>
              <a:ext cx="71437" cy="71438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14414" y="571480"/>
            <a:ext cx="5500692" cy="1143023"/>
            <a:chOff x="1785938" y="357166"/>
            <a:chExt cx="4857750" cy="1143023"/>
          </a:xfrm>
        </p:grpSpPr>
        <p:grpSp>
          <p:nvGrpSpPr>
            <p:cNvPr id="7" name="组合 59"/>
            <p:cNvGrpSpPr/>
            <p:nvPr/>
          </p:nvGrpSpPr>
          <p:grpSpPr bwMode="auto">
            <a:xfrm>
              <a:off x="1785938" y="428625"/>
              <a:ext cx="4857750" cy="1071564"/>
              <a:chOff x="1785918" y="428604"/>
              <a:chExt cx="4857752" cy="1071570"/>
            </a:xfrm>
          </p:grpSpPr>
          <p:sp>
            <p:nvSpPr>
              <p:cNvPr id="8225" name="WordArt 33"/>
              <p:cNvSpPr>
                <a:spLocks noChangeArrowheads="1" noChangeShapeType="1"/>
              </p:cNvSpPr>
              <p:nvPr/>
            </p:nvSpPr>
            <p:spPr bwMode="auto">
              <a:xfrm>
                <a:off x="2285964" y="1214405"/>
                <a:ext cx="572451" cy="26832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dirty="0">
                    <a:ln w="9525">
                      <a:solidFill>
                        <a:schemeClr val="tx1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1.2</a:t>
                </a:r>
                <a:r>
                  <a:rPr lang="zh-CN" altLang="en-US" sz="2800" dirty="0">
                    <a:ln w="9525">
                      <a:solidFill>
                        <a:schemeClr val="tx1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元 </a:t>
                </a:r>
              </a:p>
            </p:txBody>
          </p:sp>
          <p:sp>
            <p:nvSpPr>
              <p:cNvPr id="8226" name="WordArt 34"/>
              <p:cNvSpPr>
                <a:spLocks noChangeArrowheads="1" noChangeShapeType="1"/>
              </p:cNvSpPr>
              <p:nvPr/>
            </p:nvSpPr>
            <p:spPr bwMode="auto">
              <a:xfrm>
                <a:off x="3500429" y="1214406"/>
                <a:ext cx="571485" cy="28576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>
                  <a:defRPr/>
                </a:pPr>
                <a:r>
                  <a:rPr lang="en-US" altLang="zh-CN" sz="2800" dirty="0">
                    <a:ln w="9525">
                      <a:solidFill>
                        <a:schemeClr val="tx1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0.6</a:t>
                </a:r>
                <a:r>
                  <a:rPr lang="zh-CN" altLang="en-US" sz="2800" dirty="0">
                    <a:ln w="9525">
                      <a:solidFill>
                        <a:schemeClr val="tx1"/>
                      </a:solidFill>
                      <a:round/>
                    </a:ln>
                    <a:latin typeface="宋体" panose="02010600030101010101" pitchFamily="2" charset="-122"/>
                    <a:ea typeface="宋体" panose="02010600030101010101" pitchFamily="2" charset="-122"/>
                  </a:rPr>
                  <a:t>元 </a:t>
                </a:r>
              </a:p>
            </p:txBody>
          </p:sp>
          <p:sp>
            <p:nvSpPr>
              <p:cNvPr id="9232" name="TextBox 55"/>
              <p:cNvSpPr txBox="1">
                <a:spLocks noChangeArrowheads="1"/>
              </p:cNvSpPr>
              <p:nvPr/>
            </p:nvSpPr>
            <p:spPr bwMode="auto">
              <a:xfrm>
                <a:off x="1785918" y="428604"/>
                <a:ext cx="4857752" cy="5835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b="1" dirty="0" smtClean="0">
                    <a:latin typeface="华文楷体" pitchFamily="2" charset="-122"/>
                    <a:ea typeface="华文楷体" pitchFamily="2" charset="-122"/>
                  </a:rPr>
                  <a:t>(3)  </a:t>
                </a:r>
                <a:r>
                  <a:rPr lang="zh-CN" altLang="en-US" sz="3200" b="1" dirty="0" smtClean="0">
                    <a:latin typeface="华文楷体" pitchFamily="2" charset="-122"/>
                    <a:ea typeface="华文楷体" pitchFamily="2" charset="-122"/>
                  </a:rPr>
                  <a:t> 比    贵</a:t>
                </a:r>
                <a:r>
                  <a:rPr lang="zh-CN" altLang="en-US" sz="3200" b="1" dirty="0">
                    <a:latin typeface="华文楷体" pitchFamily="2" charset="-122"/>
                    <a:ea typeface="华文楷体" pitchFamily="2" charset="-122"/>
                  </a:rPr>
                  <a:t>多少钱？</a:t>
                </a:r>
              </a:p>
            </p:txBody>
          </p:sp>
        </p:grpSp>
        <p:pic>
          <p:nvPicPr>
            <p:cNvPr id="32" name="图片 31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7422" y="357166"/>
              <a:ext cx="590550" cy="723900"/>
            </a:xfrm>
            <a:prstGeom prst="rect">
              <a:avLst/>
            </a:prstGeom>
          </p:spPr>
        </p:pic>
        <p:pic>
          <p:nvPicPr>
            <p:cNvPr id="33" name="图片 32" descr="2.g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00430" y="357166"/>
              <a:ext cx="457200" cy="78105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857224" y="642918"/>
            <a:ext cx="1500198" cy="50006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巩固练习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142976" y="1428736"/>
            <a:ext cx="55832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列竖式计算下面各题。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857356" y="2214554"/>
            <a:ext cx="17859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4+2.7=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00694" y="2214554"/>
            <a:ext cx="1579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5-2.4=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2000232" y="4357694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WordArt 21"/>
          <p:cNvSpPr>
            <a:spLocks noChangeArrowheads="1" noChangeShapeType="1"/>
          </p:cNvSpPr>
          <p:nvPr/>
        </p:nvSpPr>
        <p:spPr bwMode="auto">
          <a:xfrm>
            <a:off x="1928794" y="3929066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85984" y="307181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2285984" y="378619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2.7</a:t>
            </a:r>
            <a:endParaRPr lang="zh-CN" altLang="en-US" sz="3200" dirty="0"/>
          </a:p>
        </p:txBody>
      </p:sp>
      <p:sp>
        <p:nvSpPr>
          <p:cNvPr id="27" name="矩形 26"/>
          <p:cNvSpPr/>
          <p:nvPr/>
        </p:nvSpPr>
        <p:spPr>
          <a:xfrm>
            <a:off x="2285984" y="450057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3.1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43306" y="221455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3.1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429256" y="428625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715008" y="300037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5008" y="371475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2.4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5715008" y="442913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2.6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rot="10800000" flipV="1">
            <a:off x="5286380" y="378619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35" name="矩形 34"/>
          <p:cNvSpPr/>
          <p:nvPr/>
        </p:nvSpPr>
        <p:spPr>
          <a:xfrm>
            <a:off x="7286644" y="221455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2.6</a:t>
            </a:r>
            <a:endParaRPr lang="zh-CN" altLang="en-US" sz="36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25" grpId="0"/>
      <p:bldP spid="26" grpId="0"/>
      <p:bldP spid="27" grpId="0"/>
      <p:bldP spid="28" grpId="0"/>
      <p:bldP spid="29" grpId="0" animBg="1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/>
        </p:nvSpPr>
        <p:spPr>
          <a:xfrm>
            <a:off x="857224" y="642918"/>
            <a:ext cx="1500198" cy="50006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巩固练习</a:t>
            </a:r>
            <a:endParaRPr lang="zh-CN" altLang="en-US" dirty="0"/>
          </a:p>
        </p:txBody>
      </p:sp>
      <p:pic>
        <p:nvPicPr>
          <p:cNvPr id="136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1357298"/>
            <a:ext cx="8429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动脑筋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童话故事选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便宜多少元？</a:t>
            </a:r>
          </a:p>
          <a:p>
            <a:pPr lvl="0"/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6" name="图片 35" descr="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2143116"/>
            <a:ext cx="3857653" cy="2328868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5214942" y="2143116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6.8-3.4=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38" name="Line 18"/>
          <p:cNvSpPr>
            <a:spLocks noChangeShapeType="1"/>
          </p:cNvSpPr>
          <p:nvPr/>
        </p:nvSpPr>
        <p:spPr bwMode="auto">
          <a:xfrm>
            <a:off x="5429256" y="428625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715008" y="300037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6.8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15008" y="371475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3.4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5715008" y="442913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3.4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 rot="10800000" flipV="1">
            <a:off x="5286380" y="378619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43" name="矩形 42"/>
          <p:cNvSpPr/>
          <p:nvPr/>
        </p:nvSpPr>
        <p:spPr>
          <a:xfrm>
            <a:off x="7143768" y="2143116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宋体" panose="02010600030101010101" pitchFamily="2" charset="-122"/>
              </a:rPr>
              <a:t>3.4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（元）</a:t>
            </a:r>
          </a:p>
        </p:txBody>
      </p:sp>
      <p:sp>
        <p:nvSpPr>
          <p:cNvPr id="44" name="矩形 43"/>
          <p:cNvSpPr/>
          <p:nvPr/>
        </p:nvSpPr>
        <p:spPr>
          <a:xfrm>
            <a:off x="4857752" y="5143512"/>
            <a:ext cx="32768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答：便宜</a:t>
            </a:r>
            <a:r>
              <a:rPr lang="en-US" altLang="zh-CN" sz="3200" dirty="0" smtClean="0">
                <a:latin typeface="宋体" panose="02010600030101010101" pitchFamily="2" charset="-122"/>
              </a:rPr>
              <a:t>3.4</a:t>
            </a:r>
            <a:r>
              <a:rPr lang="zh-CN" altLang="en-US" sz="3200" dirty="0" smtClean="0">
                <a:latin typeface="宋体" panose="02010600030101010101" pitchFamily="2" charset="-122"/>
              </a:rPr>
              <a:t>元。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0100" y="500042"/>
            <a:ext cx="3146944" cy="584775"/>
            <a:chOff x="785786" y="1571612"/>
            <a:chExt cx="3146944" cy="584775"/>
          </a:xfrm>
        </p:grpSpPr>
        <p:sp>
          <p:nvSpPr>
            <p:cNvPr id="8" name="TextBox 7"/>
            <p:cNvSpPr txBox="1"/>
            <p:nvPr/>
          </p:nvSpPr>
          <p:spPr>
            <a:xfrm>
              <a:off x="785786" y="1571612"/>
              <a:ext cx="6429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1.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85852" y="1571612"/>
              <a:ext cx="264687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用竖式计算。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57224" y="49190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　　　　</a:t>
            </a:r>
          </a:p>
          <a:p>
            <a:r>
              <a:rPr lang="en-US" dirty="0" smtClean="0"/>
              <a:t>		</a:t>
            </a:r>
            <a:endParaRPr lang="zh-CN" altLang="en-US" dirty="0" smtClean="0"/>
          </a:p>
          <a:p>
            <a:r>
              <a:rPr lang="en-US" dirty="0" smtClean="0"/>
              <a:t>	</a:t>
            </a:r>
            <a:endParaRPr lang="zh-CN" altLang="en-US" dirty="0"/>
          </a:p>
        </p:txBody>
      </p:sp>
      <p:sp>
        <p:nvSpPr>
          <p:cNvPr id="30" name="折角形 29"/>
          <p:cNvSpPr/>
          <p:nvPr/>
        </p:nvSpPr>
        <p:spPr>
          <a:xfrm>
            <a:off x="1500166" y="1714488"/>
            <a:ext cx="1857388" cy="2000264"/>
          </a:xfrm>
          <a:prstGeom prst="foldedCorne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85852" y="1071546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2.4+4.9=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29256" y="1071546"/>
            <a:ext cx="2143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6.5+0.8=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85852" y="3786190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5.2</a:t>
            </a:r>
            <a:r>
              <a:rPr lang="zh-CN" altLang="en-US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0.7=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29256" y="3786190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4.1</a:t>
            </a:r>
            <a:r>
              <a:rPr lang="zh-CN" altLang="en-US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3.3=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1714480" y="3000372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WordArt 21"/>
          <p:cNvSpPr>
            <a:spLocks noChangeArrowheads="1" noChangeShapeType="1"/>
          </p:cNvSpPr>
          <p:nvPr/>
        </p:nvSpPr>
        <p:spPr bwMode="auto">
          <a:xfrm>
            <a:off x="1714480" y="2643182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0232" y="242886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4.9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2000232" y="300037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7.3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00232" y="185736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2.4</a:t>
            </a:r>
            <a:endParaRPr lang="zh-CN" altLang="en-US" sz="3200" dirty="0"/>
          </a:p>
        </p:txBody>
      </p:sp>
      <p:sp>
        <p:nvSpPr>
          <p:cNvPr id="33" name="矩形 32"/>
          <p:cNvSpPr/>
          <p:nvPr/>
        </p:nvSpPr>
        <p:spPr>
          <a:xfrm>
            <a:off x="3500430" y="1071546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7.3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折角形 38"/>
          <p:cNvSpPr/>
          <p:nvPr/>
        </p:nvSpPr>
        <p:spPr>
          <a:xfrm>
            <a:off x="5500694" y="1714488"/>
            <a:ext cx="1857388" cy="2000264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>
            <a:off x="5786446" y="3000372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WordArt 21"/>
          <p:cNvSpPr>
            <a:spLocks noChangeArrowheads="1" noChangeShapeType="1"/>
          </p:cNvSpPr>
          <p:nvPr/>
        </p:nvSpPr>
        <p:spPr bwMode="auto">
          <a:xfrm>
            <a:off x="5786446" y="2643182"/>
            <a:ext cx="28575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＋</a:t>
            </a:r>
            <a:endParaRPr lang="zh-CN" altLang="en-US" sz="2800" kern="10" dirty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72198" y="242886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endParaRPr lang="zh-CN" altLang="en-US" sz="3200" dirty="0"/>
          </a:p>
        </p:txBody>
      </p:sp>
      <p:sp>
        <p:nvSpPr>
          <p:cNvPr id="43" name="矩形 42"/>
          <p:cNvSpPr/>
          <p:nvPr/>
        </p:nvSpPr>
        <p:spPr>
          <a:xfrm>
            <a:off x="6072198" y="300037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7.3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72198" y="1857364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6.5</a:t>
            </a:r>
            <a:endParaRPr lang="zh-CN" altLang="en-US" sz="3200" dirty="0"/>
          </a:p>
        </p:txBody>
      </p:sp>
      <p:sp>
        <p:nvSpPr>
          <p:cNvPr id="45" name="矩形 44"/>
          <p:cNvSpPr/>
          <p:nvPr/>
        </p:nvSpPr>
        <p:spPr>
          <a:xfrm>
            <a:off x="7500958" y="1071546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7.3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折角形 45"/>
          <p:cNvSpPr/>
          <p:nvPr/>
        </p:nvSpPr>
        <p:spPr>
          <a:xfrm>
            <a:off x="1500166" y="4429132"/>
            <a:ext cx="1857388" cy="2000264"/>
          </a:xfrm>
          <a:prstGeom prst="foldedCorne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7" name="Line 18"/>
          <p:cNvSpPr>
            <a:spLocks noChangeShapeType="1"/>
          </p:cNvSpPr>
          <p:nvPr/>
        </p:nvSpPr>
        <p:spPr bwMode="auto">
          <a:xfrm>
            <a:off x="1714480" y="571501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000232" y="514351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0.7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2000232" y="571501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4.5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00232" y="457200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5.2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 rot="10800000" flipV="1">
            <a:off x="1571604" y="521495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55" name="矩形 54"/>
          <p:cNvSpPr/>
          <p:nvPr/>
        </p:nvSpPr>
        <p:spPr>
          <a:xfrm>
            <a:off x="3643306" y="3786190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4.5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折角形 55"/>
          <p:cNvSpPr/>
          <p:nvPr/>
        </p:nvSpPr>
        <p:spPr>
          <a:xfrm>
            <a:off x="5500694" y="4429132"/>
            <a:ext cx="1857388" cy="2000264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Line 18"/>
          <p:cNvSpPr>
            <a:spLocks noChangeShapeType="1"/>
          </p:cNvSpPr>
          <p:nvPr/>
        </p:nvSpPr>
        <p:spPr bwMode="auto">
          <a:xfrm>
            <a:off x="5857884" y="5715016"/>
            <a:ext cx="12239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143636" y="514351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3.3</a:t>
            </a:r>
            <a:endParaRPr lang="zh-CN" altLang="en-US" sz="3200" dirty="0"/>
          </a:p>
        </p:txBody>
      </p:sp>
      <p:sp>
        <p:nvSpPr>
          <p:cNvPr id="59" name="矩形 58"/>
          <p:cNvSpPr/>
          <p:nvPr/>
        </p:nvSpPr>
        <p:spPr>
          <a:xfrm>
            <a:off x="6143636" y="5715016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endParaRPr lang="zh-CN" altLang="en-US" sz="3200" kern="10" dirty="0" smtClean="0">
              <a:ln w="9525">
                <a:solidFill>
                  <a:schemeClr val="tx1"/>
                </a:solidFill>
                <a:round/>
              </a:ln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43636" y="457200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4.1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 rot="10800000" flipV="1">
            <a:off x="5715008" y="5214950"/>
            <a:ext cx="5453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kern="10" dirty="0" smtClean="0">
                <a:ln w="9525">
                  <a:solidFill>
                    <a:schemeClr val="tx1"/>
                  </a:solidFill>
                  <a:round/>
                </a:ln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62" name="矩形 61"/>
          <p:cNvSpPr/>
          <p:nvPr/>
        </p:nvSpPr>
        <p:spPr>
          <a:xfrm>
            <a:off x="7715272" y="3786190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kern="10" dirty="0" smtClean="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0.8</a:t>
            </a:r>
            <a:endParaRPr lang="zh-CN" altLang="en-US" sz="3600" kern="10" dirty="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7" grpId="0" animBg="1"/>
      <p:bldP spid="28" grpId="0"/>
      <p:bldP spid="29" grpId="0"/>
      <p:bldP spid="31" grpId="0"/>
      <p:bldP spid="32" grpId="0"/>
      <p:bldP spid="33" grpId="0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51" grpId="0"/>
      <p:bldP spid="52" grpId="0"/>
      <p:bldP spid="53" grpId="0"/>
      <p:bldP spid="54" grpId="0"/>
      <p:bldP spid="55" grpId="0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</Words>
  <Application>WPS 演示</Application>
  <PresentationFormat>全屏显示(4:3)</PresentationFormat>
  <Paragraphs>251</Paragraphs>
  <Slides>22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人教版数学三年级下册第7单元</dc:title>
  <dc:creator>吉林梓翰教育图书有限公司</dc:creator>
  <cp:lastModifiedBy>lenovop</cp:lastModifiedBy>
  <cp:revision>1243</cp:revision>
  <dcterms:created xsi:type="dcterms:W3CDTF">2015-11-21T07:20:00Z</dcterms:created>
  <dcterms:modified xsi:type="dcterms:W3CDTF">2021-11-01T03:06:09Z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